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68" r:id="rId2"/>
    <p:sldId id="333" r:id="rId3"/>
    <p:sldId id="347" r:id="rId4"/>
    <p:sldId id="335" r:id="rId5"/>
    <p:sldId id="336" r:id="rId6"/>
    <p:sldId id="337" r:id="rId7"/>
    <p:sldId id="348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20" r:id="rId18"/>
    <p:sldId id="271" r:id="rId19"/>
    <p:sldId id="273" r:id="rId20"/>
    <p:sldId id="315" r:id="rId21"/>
    <p:sldId id="280" r:id="rId22"/>
    <p:sldId id="318" r:id="rId23"/>
    <p:sldId id="274" r:id="rId24"/>
    <p:sldId id="275" r:id="rId2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0000FF"/>
    <a:srgbClr val="66FFFF"/>
    <a:srgbClr val="66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3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34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2298532127938"/>
          <c:y val="0.13522271392850524"/>
          <c:w val="0.84797207640711625"/>
          <c:h val="0.755641617043711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BW Mbps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</c:v>
                </c:pt>
                <c:pt idx="1">
                  <c:v>72</c:v>
                </c:pt>
                <c:pt idx="2">
                  <c:v>96</c:v>
                </c:pt>
                <c:pt idx="3">
                  <c:v>155</c:v>
                </c:pt>
                <c:pt idx="4">
                  <c:v>240</c:v>
                </c:pt>
                <c:pt idx="5">
                  <c:v>380</c:v>
                </c:pt>
                <c:pt idx="6">
                  <c:v>440</c:v>
                </c:pt>
                <c:pt idx="7">
                  <c:v>560</c:v>
                </c:pt>
                <c:pt idx="8">
                  <c:v>780</c:v>
                </c:pt>
                <c:pt idx="9">
                  <c:v>1200</c:v>
                </c:pt>
                <c:pt idx="10">
                  <c:v>1750</c:v>
                </c:pt>
                <c:pt idx="11">
                  <c:v>2000</c:v>
                </c:pt>
                <c:pt idx="12">
                  <c:v>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88608"/>
        <c:axId val="105590144"/>
      </c:lineChart>
      <c:catAx>
        <c:axId val="1055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>
                <a:solidFill>
                  <a:srgbClr val="7030A0"/>
                </a:solidFill>
              </a:defRPr>
            </a:pPr>
            <a:endParaRPr lang="zh-HK"/>
          </a:p>
        </c:txPr>
        <c:crossAx val="105590144"/>
        <c:crosses val="autoZero"/>
        <c:auto val="1"/>
        <c:lblAlgn val="ctr"/>
        <c:lblOffset val="100"/>
        <c:noMultiLvlLbl val="0"/>
      </c:catAx>
      <c:valAx>
        <c:axId val="105590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altLang="en-US" baseline="0" dirty="0" smtClean="0">
                    <a:solidFill>
                      <a:srgbClr val="00B050"/>
                    </a:solidFill>
                  </a:rPr>
                  <a:t>Mbps</a:t>
                </a:r>
                <a:endParaRPr lang="en-GB" altLang="en-US" baseline="0" dirty="0">
                  <a:solidFill>
                    <a:srgbClr val="00B050"/>
                  </a:solidFill>
                </a:endParaRPr>
              </a:p>
            </c:rich>
          </c:tx>
          <c:layout>
            <c:manualLayout>
              <c:xMode val="edge"/>
              <c:yMode val="edge"/>
              <c:x val="3.0864197530864226E-3"/>
              <c:y val="0.4007812260064872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zh-HK"/>
          </a:p>
        </c:txPr>
        <c:crossAx val="10558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5489D732-18F9-49D0-9CD6-62C47999D0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907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10075"/>
            <a:ext cx="5556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83FD1A-AB75-41DF-A859-4D3734328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8AAAE-4989-467D-99AB-A9F6A32FA228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674E4363-F8B1-4B88-8156-63226C86D1A6}" type="slidenum">
              <a:rPr kumimoji="1" lang="en-US" altLang="zh-TW" sz="1200">
                <a:latin typeface="Arial" charset="0"/>
              </a:rPr>
              <a:pPr algn="r"/>
              <a:t>1</a:t>
            </a:fld>
            <a:endParaRPr kumimoji="1" lang="en-US" altLang="zh-TW" sz="1200">
              <a:latin typeface="Arial" charset="0"/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D1CDF474-22A3-4B29-8FD0-E559DB5F7F3B}" type="slidenum">
              <a:rPr lang="en-US" altLang="zh-TW" sz="1200">
                <a:latin typeface="Arial" charset="0"/>
              </a:rPr>
              <a:pPr algn="r" defTabSz="923925" eaLnBrk="0" hangingPunct="0"/>
              <a:t>1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133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855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783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59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465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894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018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B5230-C364-465D-B27D-23DEF50EC98D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02CB9FF9-BCCB-49CF-984E-CEB9591793B3}" type="slidenum">
              <a:rPr kumimoji="1" lang="en-US" altLang="zh-TW" sz="1200">
                <a:latin typeface="Arial" charset="0"/>
              </a:rPr>
              <a:pPr algn="r"/>
              <a:t>17</a:t>
            </a:fld>
            <a:endParaRPr kumimoji="1" lang="en-US" altLang="zh-TW" sz="1200">
              <a:latin typeface="Arial" charset="0"/>
            </a:endParaRP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5B0F1445-E6EF-4976-8866-C7C29D275A1F}" type="slidenum">
              <a:rPr lang="en-US" altLang="zh-TW" sz="1200">
                <a:latin typeface="Arial" charset="0"/>
              </a:rPr>
              <a:pPr algn="r" defTabSz="923925" eaLnBrk="0" hangingPunct="0"/>
              <a:t>17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653E6-7899-4013-9533-8C37D9A1885C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5A54B132-A6A7-42F4-8F1E-169CFE69EC93}" type="slidenum">
              <a:rPr kumimoji="1" lang="en-US" altLang="zh-TW" sz="1200">
                <a:latin typeface="Arial" charset="0"/>
              </a:rPr>
              <a:pPr algn="r"/>
              <a:t>18</a:t>
            </a:fld>
            <a:endParaRPr kumimoji="1" lang="en-US" altLang="zh-TW" sz="1200">
              <a:latin typeface="Arial" charset="0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6C9355D5-B03F-42BC-A5A2-9B36B02409AD}" type="slidenum">
              <a:rPr lang="en-US" altLang="zh-TW" sz="1200">
                <a:latin typeface="Arial" charset="0"/>
              </a:rPr>
              <a:pPr algn="r" defTabSz="923925" eaLnBrk="0" hangingPunct="0"/>
              <a:t>18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A1953-2CC1-40D7-8BA6-BF1BE3731DE7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0E030B14-CC90-47DF-87CC-47EC52D6AD08}" type="slidenum">
              <a:rPr kumimoji="1" lang="en-US" altLang="zh-TW" sz="1200">
                <a:latin typeface="Arial" charset="0"/>
              </a:rPr>
              <a:pPr algn="r"/>
              <a:t>19</a:t>
            </a:fld>
            <a:endParaRPr kumimoji="1" lang="en-US" altLang="zh-TW" sz="1200">
              <a:latin typeface="Arial" charset="0"/>
            </a:endParaRPr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CA1C8EE6-C370-4ADC-BBD4-BC694F562B20}" type="slidenum">
              <a:rPr lang="en-US" altLang="zh-TW" sz="1200">
                <a:latin typeface="Arial" charset="0"/>
              </a:rPr>
              <a:pPr algn="r" defTabSz="923925" eaLnBrk="0" hangingPunct="0"/>
              <a:t>19</a:t>
            </a:fld>
            <a:endParaRPr lang="en-US" altLang="zh-TW" sz="1200">
              <a:latin typeface="Arial" charset="0"/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4547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693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087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188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BBB1D-68F1-470E-9CF0-F4038D5B44AA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999E41DA-66D8-4BA1-94D7-2DFDE5765AAC}" type="slidenum">
              <a:rPr kumimoji="1" lang="en-US" altLang="zh-TW" sz="1200">
                <a:latin typeface="Arial" charset="0"/>
              </a:rPr>
              <a:pPr algn="r"/>
              <a:t>23</a:t>
            </a:fld>
            <a:endParaRPr kumimoji="1" lang="en-US" altLang="zh-TW" sz="120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0992" tIns="45496" rIns="90992" bIns="45496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E422F-C5DF-4FCC-9AAF-F5BA99B9D234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914A175E-8A69-4A14-906B-4F15741C3F02}" type="slidenum">
              <a:rPr kumimoji="1" lang="en-US" altLang="zh-TW" sz="1200">
                <a:latin typeface="Arial" charset="0"/>
              </a:rPr>
              <a:pPr algn="r"/>
              <a:t>24</a:t>
            </a:fld>
            <a:endParaRPr kumimoji="1" lang="en-US" altLang="zh-TW" sz="1200">
              <a:latin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0992" tIns="45496" rIns="90992" bIns="45496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043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295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44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50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432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9021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A9B9-B82B-44EE-8164-AAEFF0C3B3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C8A-80BD-47E4-AE91-23EC5801CD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37CB-76B8-4EA1-B78C-40DEC1CB77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3805-D95D-4592-A8CD-7C6FA4135F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E662-51F9-4282-8AAA-22866535A0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Cambria Math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58B1-B2F6-49B1-986F-955AD52F24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DA5C-78A2-48F4-9437-731455C408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E50A-EA85-400E-BF46-9F490660B2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4E75-3033-4E29-9F26-D4CD03C351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E3FC-18CF-4A15-9B64-BD6B07F217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7521-6B8A-4FBB-822C-A81338B292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AEDEB68-74E2-4F40-9CDF-804C3E7F7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t.hk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hku.hk/" TargetMode="External"/><Relationship Id="rId7" Type="http://schemas.openxmlformats.org/officeDocument/2006/relationships/hyperlink" Target="http://www.hkbu.edu.hk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yu.edu.hk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polyu.edu.hk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://www.ied.edu.hk/" TargetMode="External"/><Relationship Id="rId4" Type="http://schemas.openxmlformats.org/officeDocument/2006/relationships/hyperlink" Target="http://www.cuhk.edu.hk/" TargetMode="External"/><Relationship Id="rId9" Type="http://schemas.openxmlformats.org/officeDocument/2006/relationships/hyperlink" Target="http://www.ln.edu.hk/" TargetMode="External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ouhk.edu.hk/" TargetMode="External"/><Relationship Id="rId7" Type="http://schemas.openxmlformats.org/officeDocument/2006/relationships/hyperlink" Target="http://www.hkstp.org/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keaa.edu.hk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umac.mo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vtc.edu.hk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206625"/>
            <a:ext cx="7696200" cy="16795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 Overview of </a:t>
            </a:r>
            <a:b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HARNET</a:t>
            </a:r>
            <a:b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Hong Kong Academic &amp; Research Network</a:t>
            </a:r>
            <a:r>
              <a:rPr lang="en-US" altLang="zh-TW" sz="3600" b="1" dirty="0" smtClean="0">
                <a:latin typeface="Palatino Linotype" pitchFamily="18" charset="0"/>
              </a:rPr>
              <a:t/>
            </a:r>
            <a:br>
              <a:rPr lang="en-US" altLang="zh-TW" sz="3600" b="1" dirty="0" smtClean="0">
                <a:latin typeface="Palatino Linotype" pitchFamily="18" charset="0"/>
              </a:rPr>
            </a:br>
            <a:endParaRPr lang="en-US" altLang="zh-TW" sz="3600" b="1" dirty="0" smtClean="0">
              <a:latin typeface="Palatino Linotype" pitchFamily="18" charset="0"/>
            </a:endParaRP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6482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b="1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David Choi</a:t>
            </a:r>
          </a:p>
          <a:p>
            <a:pPr eaLnBrk="1" hangingPunct="1">
              <a:defRPr/>
            </a:pPr>
            <a:r>
              <a:rPr lang="en-US" altLang="zh-TW" sz="3000" b="1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Chairman of NTF - JUCC</a:t>
            </a:r>
          </a:p>
          <a:p>
            <a:pPr eaLnBrk="1" hangingPunct="1">
              <a:defRPr/>
            </a:pPr>
            <a:endParaRPr lang="en-US" altLang="zh-TW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endParaRPr lang="en-US" altLang="zh-TW" sz="28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6106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HARNET Internet B/W Growth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since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Year 2000</a:t>
            </a:r>
            <a:endParaRPr lang="en-US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Video Network Services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Riding on Optical HARNET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HD video-conferencing through a Polycom RMX 2000 HD MCU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Joint Webcasting of Lectures, Seminars through a Central web-casting facilities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On-demand video archives</a:t>
            </a:r>
            <a:endParaRPr lang="zh-TW" altLang="en-US" sz="2400" dirty="0"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762000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</a:t>
            </a:r>
            <a:endParaRPr lang="en-GB" altLang="zh-TW" sz="32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</a:t>
            </a:r>
            <a:endParaRPr lang="en-GB" altLang="zh-TW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4800" y="1524000"/>
          <a:ext cx="8153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Visio" r:id="rId4" imgW="9610915" imgH="6805715" progId="Visio.Drawing.11">
                  <p:embed/>
                </p:oleObj>
              </mc:Choice>
              <mc:Fallback>
                <p:oleObj name="Visio" r:id="rId4" imgW="9610915" imgH="680571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1534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162800" y="2836331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HD Camera</a:t>
            </a:r>
            <a:endParaRPr kumimoji="0" lang="en-GB" altLang="zh-TW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66467" y="5748865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LCD TV</a:t>
            </a:r>
            <a:endParaRPr kumimoji="0" lang="en-GB" altLang="zh-TW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2734" y="5587998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LCD TV</a:t>
            </a:r>
            <a:endParaRPr kumimoji="0" lang="en-GB" altLang="zh-TW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3600" y="2946399"/>
            <a:ext cx="1447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VLC 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1" dirty="0" smtClean="0">
                <a:latin typeface="Palatino Linotype" pitchFamily="18" charset="0"/>
                <a:ea typeface="+mj-ea"/>
                <a:cs typeface="+mj-cs"/>
              </a:rPr>
              <a:t>HD MPEG2 encoder</a:t>
            </a:r>
            <a:endParaRPr kumimoji="0" lang="en-GB" altLang="zh-TW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" name="Down Arrow 8"/>
          <p:cNvSpPr/>
          <p:nvPr/>
        </p:nvSpPr>
        <p:spPr>
          <a:xfrm rot="3373493" flipH="1">
            <a:off x="5556480" y="2744551"/>
            <a:ext cx="139071" cy="609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9498325">
            <a:off x="5074392" y="2800056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25Mbps</a:t>
            </a:r>
            <a:endParaRPr kumimoji="0" lang="en-GB" altLang="zh-TW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4" name="Down Arrow 13"/>
          <p:cNvSpPr/>
          <p:nvPr/>
        </p:nvSpPr>
        <p:spPr>
          <a:xfrm rot="3373493" flipH="1">
            <a:off x="3118080" y="4268551"/>
            <a:ext cx="139071" cy="609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9498325">
            <a:off x="2635993" y="4324057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25Mbps</a:t>
            </a:r>
            <a:endParaRPr kumimoji="0" lang="en-GB" altLang="zh-TW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7" name="Down Arrow 16"/>
          <p:cNvSpPr/>
          <p:nvPr/>
        </p:nvSpPr>
        <p:spPr>
          <a:xfrm rot="18843127" flipH="1">
            <a:off x="5517090" y="4462667"/>
            <a:ext cx="150918" cy="57347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2769746">
            <a:off x="5176288" y="4603389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25Mbps</a:t>
            </a:r>
            <a:endParaRPr kumimoji="0" lang="en-GB" altLang="zh-TW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9" name="Picture 18" descr="jucc-logo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2590800"/>
            <a:ext cx="228599" cy="228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C -0.03246 -0.02313 -0.06475 -0.04811 -0.12257 -0.01619 C -0.1802 0.01573 -0.30868 0.15915 -0.34583 0.1943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7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990600"/>
          </a:xfrm>
        </p:spPr>
        <p:txBody>
          <a:bodyPr/>
          <a:lstStyle/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 – Universities Wi-Fi</a:t>
            </a:r>
            <a:endParaRPr lang="en-GB" altLang="zh-TW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1"/>
            <a:ext cx="85344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r>
              <a:rPr lang="en-US" altLang="zh-TW" sz="2400" dirty="0"/>
              <a:t>Enables </a:t>
            </a:r>
            <a:r>
              <a:rPr lang="en-GB" altLang="zh-TW" sz="2400" dirty="0"/>
              <a:t>inter-operable and fast mobile network communication among all JUCC institutions</a:t>
            </a:r>
          </a:p>
          <a:p>
            <a:r>
              <a:rPr lang="en-US" altLang="zh-TW" sz="2400" dirty="0" smtClean="0"/>
              <a:t>Common </a:t>
            </a:r>
            <a:r>
              <a:rPr lang="en-US" altLang="zh-TW" sz="2400" dirty="0"/>
              <a:t>authentication framework using industry standard IEEE 802.1x and radius authentication to support Wi-Fi roaming of the different brands of Wi-Fi access points across member institutions</a:t>
            </a:r>
            <a:endParaRPr lang="zh-TW" altLang="en-US" sz="2400" dirty="0"/>
          </a:p>
          <a:p>
            <a:r>
              <a:rPr lang="en-US" altLang="zh-TW" sz="2400" dirty="0"/>
              <a:t>SSID: “Universities </a:t>
            </a:r>
            <a:r>
              <a:rPr lang="en-US" altLang="zh-TW" sz="2400" dirty="0" err="1"/>
              <a:t>WiFi</a:t>
            </a:r>
            <a:r>
              <a:rPr lang="en-US" altLang="zh-TW" sz="2400" dirty="0"/>
              <a:t>”.</a:t>
            </a:r>
          </a:p>
          <a:p>
            <a:r>
              <a:rPr lang="en-US" altLang="zh-TW" sz="2400" dirty="0"/>
              <a:t>Project cost: HK$7.49 million</a:t>
            </a:r>
          </a:p>
          <a:p>
            <a:r>
              <a:rPr lang="en-US" altLang="zh-TW" sz="2400" dirty="0"/>
              <a:t>Launched in September 2009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990600"/>
          </a:xfrm>
        </p:spPr>
        <p:txBody>
          <a:bodyPr/>
          <a:lstStyle/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 – Universities Wi-Fi</a:t>
            </a:r>
            <a:endParaRPr lang="en-GB" altLang="zh-TW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6705600" cy="990600"/>
          </a:xfrm>
        </p:spPr>
        <p:txBody>
          <a:bodyPr/>
          <a:lstStyle/>
          <a:p>
            <a:pPr algn="l"/>
            <a:r>
              <a:rPr lang="en-US" altLang="zh-TW" sz="3000" b="1" dirty="0" smtClean="0">
                <a:solidFill>
                  <a:srgbClr val="002060"/>
                </a:solidFill>
                <a:latin typeface="Palatino Linotype" pitchFamily="18" charset="0"/>
              </a:rPr>
              <a:t>Future Collaborations / Projects</a:t>
            </a:r>
            <a:endParaRPr lang="en-GB" altLang="zh-TW" sz="30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r>
              <a:rPr lang="en-US" altLang="zh-TW" sz="2400" dirty="0"/>
              <a:t>IPv6</a:t>
            </a:r>
          </a:p>
          <a:p>
            <a:r>
              <a:rPr lang="en-US" altLang="zh-TW" sz="2400" dirty="0"/>
              <a:t>Library &amp; Medical Applications</a:t>
            </a:r>
          </a:p>
          <a:p>
            <a:r>
              <a:rPr lang="en-US" altLang="zh-TW" sz="2400" dirty="0"/>
              <a:t>Telepresence</a:t>
            </a:r>
          </a:p>
          <a:p>
            <a:r>
              <a:rPr lang="en-US" altLang="zh-TW" sz="2400" dirty="0"/>
              <a:t>Disaster &amp; Recovery via Optical HARNET</a:t>
            </a:r>
          </a:p>
          <a:p>
            <a:r>
              <a:rPr lang="en-US" altLang="zh-TW" sz="2400" dirty="0"/>
              <a:t>Cloud Services</a:t>
            </a:r>
          </a:p>
          <a:p>
            <a:r>
              <a:rPr lang="en-US" altLang="zh-TW" sz="2400" dirty="0"/>
              <a:t>HPC</a:t>
            </a:r>
          </a:p>
          <a:p>
            <a:r>
              <a:rPr lang="en-US" altLang="zh-TW" sz="2400" dirty="0"/>
              <a:t>Shared e-learning</a:t>
            </a:r>
          </a:p>
          <a:p>
            <a:r>
              <a:rPr lang="en-US" altLang="zh-TW" sz="2400" dirty="0"/>
              <a:t>ERP</a:t>
            </a:r>
          </a:p>
          <a:p>
            <a:r>
              <a:rPr lang="en-US" altLang="zh-TW" sz="2400" dirty="0"/>
              <a:t>SAN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JUCC ?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A consortium of Computing and IT Services </a:t>
            </a:r>
            <a:r>
              <a:rPr lang="en-US" altLang="zh-TW" sz="2400" dirty="0" err="1"/>
              <a:t>Centres</a:t>
            </a:r>
            <a:r>
              <a:rPr lang="en-US" altLang="zh-TW" sz="2400" dirty="0"/>
              <a:t> of all the Government-Funded </a:t>
            </a:r>
            <a:r>
              <a:rPr lang="en-US" altLang="zh-TW" sz="2400" dirty="0"/>
              <a:t>U</a:t>
            </a:r>
            <a:r>
              <a:rPr lang="en-US" altLang="zh-TW" sz="2400" dirty="0"/>
              <a:t>niversities in Hong Kong</a:t>
            </a:r>
          </a:p>
          <a:p>
            <a:pPr eaLnBrk="1" hangingPunct="1"/>
            <a:r>
              <a:rPr lang="en-US" altLang="zh-TW" sz="2400" dirty="0"/>
              <a:t>Founded in 1970, initially for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</a:rPr>
              <a:t>Operating the scarce and shared computer resources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</a:rPr>
              <a:t>Supporting the member institutions on computation needs</a:t>
            </a:r>
          </a:p>
          <a:p>
            <a:pPr eaLnBrk="1" hangingPunct="1"/>
            <a:r>
              <a:rPr lang="en-US" altLang="zh-TW" sz="2400" dirty="0"/>
              <a:t>Has established to be an IT lead organization 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</a:rPr>
              <a:t>Fostering deep collaborations among higher education institutions in Hong Kong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</a:rPr>
              <a:t>Providing up-to-date IT facilities and support services for academic and research excellence </a:t>
            </a:r>
          </a:p>
          <a:p>
            <a:pPr eaLnBrk="1" hangingPunct="1"/>
            <a:endParaRPr lang="en-US" altLang="zh-TW" sz="28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JUCC Members</a:t>
            </a:r>
            <a:endParaRPr lang="en-US" altLang="zh-TW" sz="3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7" name="Rectangle 17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8 full members, funded by University Grants Committee (UGC)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www.hku.hk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Chinese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www.cuhk.edu.hk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Hong Kong Polytechnic University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www.polyu.edu.hk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City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www.cityu.edu.hk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Hong Kong Baptist University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www.hkbu.edu.hk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Hong Kong University of Science and Technology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www.ust.hk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Lingnan University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www.ln.edu.hk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Hong Kong Institute of Education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www.ied.edu.hk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6148" name="群組 12"/>
          <p:cNvGrpSpPr>
            <a:grpSpLocks/>
          </p:cNvGrpSpPr>
          <p:nvPr/>
        </p:nvGrpSpPr>
        <p:grpSpPr bwMode="auto">
          <a:xfrm>
            <a:off x="685800" y="5651500"/>
            <a:ext cx="7721600" cy="825500"/>
            <a:chOff x="685800" y="5334000"/>
            <a:chExt cx="7721600" cy="825500"/>
          </a:xfrm>
        </p:grpSpPr>
        <p:grpSp>
          <p:nvGrpSpPr>
            <p:cNvPr id="6149" name="群組 11"/>
            <p:cNvGrpSpPr>
              <a:grpSpLocks/>
            </p:cNvGrpSpPr>
            <p:nvPr/>
          </p:nvGrpSpPr>
          <p:grpSpPr bwMode="auto">
            <a:xfrm>
              <a:off x="685800" y="5334000"/>
              <a:ext cx="6819900" cy="825500"/>
              <a:chOff x="685800" y="5334000"/>
              <a:chExt cx="6819900" cy="825500"/>
            </a:xfrm>
          </p:grpSpPr>
          <p:pic>
            <p:nvPicPr>
              <p:cNvPr id="6151" name="圖片 7" descr="HKU-logo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85800" y="5410200"/>
                <a:ext cx="6096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2" name="圖片 8" descr="CU-logo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00200" y="5410200"/>
                <a:ext cx="8636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3" name="圖片 9" descr="Polyu-logo.gif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67000" y="5410200"/>
                <a:ext cx="7239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圖片 10" descr="Cityu_logo.gif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657600" y="5410200"/>
                <a:ext cx="7239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圖片 3" descr="BU-logos.gif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24400" y="5334000"/>
                <a:ext cx="801688" cy="78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6" name="圖片 4" descr="ust_logo.gif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867400" y="5334000"/>
                <a:ext cx="663575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7" name="圖片 5" descr="LU-logo.gif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58000" y="5410200"/>
                <a:ext cx="6477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0" name="圖片 6" descr="IEd-logo.gif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848600" y="5410200"/>
              <a:ext cx="558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JUCC Members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3 affiliate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Open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www.ouhk.edu.hk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Vocational Training Council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www.vtc.edu.hk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University of Macau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www.umac.mo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zh-TW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zh-TW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2 network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Hong Kong Examinations and Assessment Authority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www.hkeaa.edu.hk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Hong Kong Science &amp; Technology Parks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www.hkstp.org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7172" name="群組 9"/>
          <p:cNvGrpSpPr>
            <a:grpSpLocks/>
          </p:cNvGrpSpPr>
          <p:nvPr/>
        </p:nvGrpSpPr>
        <p:grpSpPr bwMode="auto">
          <a:xfrm>
            <a:off x="1485900" y="5676900"/>
            <a:ext cx="6848475" cy="723900"/>
            <a:chOff x="1485900" y="5334000"/>
            <a:chExt cx="6848475" cy="723900"/>
          </a:xfrm>
        </p:grpSpPr>
        <p:pic>
          <p:nvPicPr>
            <p:cNvPr id="7173" name="圖片 7" descr="hkstp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5410200"/>
              <a:ext cx="12477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4" name="群組 8"/>
            <p:cNvGrpSpPr>
              <a:grpSpLocks/>
            </p:cNvGrpSpPr>
            <p:nvPr/>
          </p:nvGrpSpPr>
          <p:grpSpPr bwMode="auto">
            <a:xfrm>
              <a:off x="1485900" y="5334000"/>
              <a:ext cx="4876800" cy="723900"/>
              <a:chOff x="1485900" y="5334000"/>
              <a:chExt cx="4876800" cy="723900"/>
            </a:xfrm>
          </p:grpSpPr>
          <p:pic>
            <p:nvPicPr>
              <p:cNvPr id="7175" name="圖片 3" descr="vtc-logo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19400" y="5334000"/>
                <a:ext cx="836613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6" name="圖片 4" descr="MacauU-logo2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52913" y="5410200"/>
                <a:ext cx="638175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7" name="圖片 6" descr="HKEAA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62600" y="5410200"/>
                <a:ext cx="800100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圖片 8" descr="OU-logo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85900" y="5334000"/>
                <a:ext cx="6477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705600" cy="6096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HARNET</a:t>
            </a:r>
            <a:endParaRPr lang="en-GB" altLang="zh-TW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altLang="zh-HK" sz="2000" dirty="0" smtClean="0"/>
              <a:t>Established </a:t>
            </a:r>
            <a:r>
              <a:rPr lang="en-US" altLang="zh-HK" sz="2000" dirty="0"/>
              <a:t>in 1985; connect to Internet in </a:t>
            </a:r>
            <a:r>
              <a:rPr lang="en-US" altLang="zh-HK" sz="2000" dirty="0" smtClean="0"/>
              <a:t>1991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The </a:t>
            </a:r>
            <a:r>
              <a:rPr lang="en-US" altLang="zh-HK" sz="2000" dirty="0"/>
              <a:t>wide area network which links up the campus networks of </a:t>
            </a:r>
            <a:r>
              <a:rPr lang="en-US" altLang="zh-HK" sz="2000" dirty="0" smtClean="0"/>
              <a:t>the </a:t>
            </a:r>
            <a:r>
              <a:rPr lang="en-US" altLang="zh-HK" sz="2000" dirty="0" smtClean="0">
                <a:solidFill>
                  <a:srgbClr val="FF0000"/>
                </a:solidFill>
              </a:rPr>
              <a:t>8 </a:t>
            </a:r>
            <a:r>
              <a:rPr lang="en-US" altLang="zh-HK" sz="2000" dirty="0" smtClean="0"/>
              <a:t>tertiary </a:t>
            </a:r>
            <a:r>
              <a:rPr lang="en-US" altLang="zh-HK" sz="2000" dirty="0" smtClean="0"/>
              <a:t>institutions </a:t>
            </a:r>
            <a:r>
              <a:rPr lang="en-US" altLang="zh-HK" sz="2000" dirty="0"/>
              <a:t>in Hong Kong</a:t>
            </a:r>
            <a:r>
              <a:rPr lang="en-US" altLang="zh-HK" sz="2000" dirty="0" smtClean="0"/>
              <a:t>.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HARNET </a:t>
            </a:r>
            <a:r>
              <a:rPr lang="en-US" altLang="zh-HK" sz="2000" dirty="0"/>
              <a:t>also provides network connectivity to its affiliate members and network </a:t>
            </a:r>
            <a:r>
              <a:rPr lang="en-US" altLang="zh-HK" sz="2000" dirty="0" smtClean="0"/>
              <a:t>members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Gateway </a:t>
            </a:r>
            <a:r>
              <a:rPr lang="en-US" altLang="zh-HK" sz="2000" dirty="0"/>
              <a:t>for connecting to overseas </a:t>
            </a:r>
            <a:r>
              <a:rPr lang="en-US" altLang="zh-HK" sz="2000" dirty="0" smtClean="0"/>
              <a:t>Academic </a:t>
            </a:r>
            <a:r>
              <a:rPr lang="en-US" altLang="zh-HK" sz="2000" dirty="0"/>
              <a:t>and </a:t>
            </a:r>
            <a:r>
              <a:rPr lang="en-US" altLang="zh-HK" sz="2000" dirty="0" smtClean="0"/>
              <a:t>Research networks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Funded, Planed, Managed and Operated by </a:t>
            </a:r>
            <a:r>
              <a:rPr lang="en-US" altLang="zh-HK" sz="2000" dirty="0" smtClean="0">
                <a:hlinkClick r:id="rId3" action="ppaction://hlinksldjump"/>
              </a:rPr>
              <a:t>Joint </a:t>
            </a:r>
            <a:r>
              <a:rPr lang="en-US" altLang="zh-HK" sz="2000" dirty="0">
                <a:hlinkClick r:id="rId3" action="ppaction://hlinksldjump"/>
              </a:rPr>
              <a:t>Universities Computer Centre (JUCC</a:t>
            </a:r>
            <a:r>
              <a:rPr lang="en-US" altLang="zh-HK" sz="2000" dirty="0" smtClean="0">
                <a:hlinkClick r:id="rId3" action="ppaction://hlinksldjump"/>
              </a:rPr>
              <a:t>)</a:t>
            </a:r>
            <a:endParaRPr lang="en-US" altLang="zh-H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Groups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3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Task Forces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 Task Force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Information Security Task Force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Ad-hoc groups on special projects (e.g. Wi-Fi Technical Group, Anti-virus Software Evaluation Group</a:t>
            </a:r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/>
            <a:endParaRPr lang="en-US" altLang="zh-TW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3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Special Interest Groups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 on User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 Services and Activities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/>
          <a:lstStyle/>
          <a:p>
            <a:pPr eaLnBrk="1" hangingPunct="1"/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Network service </a:t>
            </a:r>
          </a:p>
          <a:p>
            <a:pPr eaLnBrk="1" hangingPunct="1"/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Software </a:t>
            </a:r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licensing Co-ordination</a:t>
            </a:r>
            <a:endParaRPr lang="en-US" altLang="zh-TW" sz="2600" dirty="0" smtClean="0"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Joint tendering and purchasing</a:t>
            </a:r>
          </a:p>
          <a:p>
            <a:pPr eaLnBrk="1" hangingPunct="1"/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Training and conferences</a:t>
            </a:r>
          </a:p>
          <a:p>
            <a:pPr eaLnBrk="1" hangingPunct="1"/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Joint collaboration projects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 collaborations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Information Security Taskforce</a:t>
            </a:r>
          </a:p>
          <a:p>
            <a:pPr eaLnBrk="1" hangingPunct="1"/>
            <a:r>
              <a:rPr lang="en-US" altLang="zh-TW" sz="2600" dirty="0" smtClean="0">
                <a:ea typeface="Tahoma" pitchFamily="34" charset="0"/>
                <a:cs typeface="Tahoma" pitchFamily="34" charset="0"/>
              </a:rPr>
              <a:t>Offsite workshops with leading Mainland universities and Asia Pacific universities / organizations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Additional Information</a:t>
            </a:r>
            <a:endParaRPr lang="zh-TW" altLang="en-US" sz="3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28600" y="1951038"/>
            <a:ext cx="87630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Current JUCC Officers:</a:t>
            </a:r>
          </a:p>
          <a:p>
            <a:pPr>
              <a:buFont typeface="Arial" charset="0"/>
              <a:buNone/>
            </a:pPr>
            <a:endParaRPr lang="en-US" altLang="zh-TW" sz="24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Board Chairman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	Being nominated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Director of JUCC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Mr Gerrit Bahlman, Director of IT, PolyU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b="1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&amp;	 Chairman of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  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 (</a:t>
            </a:r>
            <a:r>
              <a:rPr lang="en-US" altLang="zh-TW" sz="2000" i="1" dirty="0" smtClean="0">
                <a:ea typeface="Tahoma" pitchFamily="34" charset="0"/>
                <a:cs typeface="Tahoma" pitchFamily="34" charset="0"/>
              </a:rPr>
              <a:t>Since Jul 2010, for a term of 2 years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Steering Committee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	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           	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endParaRPr lang="en-US" altLang="zh-TW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NTF Chairman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Mr David Choi, Senior Computer Officer, CUHK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endParaRPr lang="en-US" altLang="zh-TW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ISTF Chairman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Mr Gerrit Bahlman, Director of IT, PolyU</a:t>
            </a:r>
            <a:endParaRPr lang="zh-TW" altLang="en-US" sz="2000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Missions of JUCC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To </a:t>
            </a:r>
            <a:r>
              <a:rPr lang="en-US" altLang="zh-TW" sz="2400" u="sng" dirty="0" smtClean="0">
                <a:ea typeface="Tahoma" pitchFamily="34" charset="0"/>
                <a:cs typeface="Tahoma" pitchFamily="34" charset="0"/>
              </a:rPr>
              <a:t>CONTRIBUTE</a:t>
            </a: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 our expertise to the development and application of IT in Hong Kong’s education community</a:t>
            </a:r>
          </a:p>
          <a:p>
            <a:pPr eaLnBrk="1" hangingPunct="1"/>
            <a:endParaRPr lang="en-US" altLang="zh-TW" sz="2400" dirty="0" smtClean="0"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To </a:t>
            </a:r>
            <a:r>
              <a:rPr lang="en-US" altLang="zh-TW" sz="2400" u="sng" dirty="0" smtClean="0">
                <a:ea typeface="Tahoma" pitchFamily="34" charset="0"/>
                <a:cs typeface="Tahoma" pitchFamily="34" charset="0"/>
              </a:rPr>
              <a:t>SUPPORT</a:t>
            </a: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 teachers, students, researchers and administrators in their pursuit of academic and research excellence</a:t>
            </a:r>
          </a:p>
          <a:p>
            <a:pPr marL="0" indent="0" eaLnBrk="1" hangingPunct="1">
              <a:buNone/>
            </a:pPr>
            <a:endParaRPr lang="en-US" altLang="zh-TW" sz="2400" dirty="0" smtClean="0"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To </a:t>
            </a:r>
            <a:r>
              <a:rPr lang="en-US" altLang="zh-TW" sz="2400" u="sng" dirty="0" smtClean="0">
                <a:ea typeface="Tahoma" pitchFamily="34" charset="0"/>
                <a:cs typeface="Tahoma" pitchFamily="34" charset="0"/>
              </a:rPr>
              <a:t>SERVE</a:t>
            </a: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 academia in the nearby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Visions of JUCC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55838"/>
            <a:ext cx="8229600" cy="4144962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Tahoma" pitchFamily="34" charset="0"/>
                <a:cs typeface="Tahoma" pitchFamily="34" charset="0"/>
              </a:rPr>
              <a:t>To DEVELOP a high-speed education network to support all Universities and Schools in Hong Kong</a:t>
            </a:r>
          </a:p>
          <a:p>
            <a:pPr eaLnBrk="1" hangingPunct="1"/>
            <a:endParaRPr lang="en-US" altLang="zh-TW" sz="2800" dirty="0" smtClean="0"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2800" dirty="0" smtClean="0">
                <a:ea typeface="Tahoma" pitchFamily="34" charset="0"/>
                <a:cs typeface="Tahoma" pitchFamily="34" charset="0"/>
              </a:rPr>
              <a:t>To DEVELOP Hong Kong into an Internet Hub to support leading-edge research in the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HARNET topology-20100901_v 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86600" cy="533400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rgbClr val="002060"/>
                </a:solidFill>
                <a:latin typeface="Arial" charset="0"/>
                <a:ea typeface="新細明體" charset="-120"/>
              </a:rPr>
              <a:t>HARNET as of Today</a:t>
            </a:r>
            <a:endParaRPr lang="en-GB" altLang="zh-TW" sz="2800" b="1" dirty="0" smtClean="0">
              <a:solidFill>
                <a:srgbClr val="00206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8195" name="Picture 1" descr="C:\Documents and Settings\david_itsc\Local Settings\Temporary Internet Files\Content.Word\harnet-network-config-t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Optical HARNET</a:t>
            </a:r>
            <a:endParaRPr lang="zh-TW" altLang="en-US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/>
              <a:t>10G Optical HARNET backbone connecting 8 member institutions</a:t>
            </a:r>
          </a:p>
          <a:p>
            <a:pPr eaLnBrk="1" hangingPunct="1"/>
            <a:r>
              <a:rPr lang="en-US" altLang="zh-TW" sz="2800" dirty="0"/>
              <a:t>HKU and CUHK serve as Hub </a:t>
            </a:r>
            <a:r>
              <a:rPr lang="en-US" altLang="zh-TW" sz="2800" dirty="0"/>
              <a:t>D</a:t>
            </a:r>
            <a:r>
              <a:rPr lang="en-US" altLang="zh-TW" sz="2800" dirty="0"/>
              <a:t>ata Centers</a:t>
            </a:r>
          </a:p>
          <a:p>
            <a:pPr eaLnBrk="1" hangingPunct="1"/>
            <a:r>
              <a:rPr lang="en-US" altLang="zh-TW" sz="2800" dirty="0"/>
              <a:t>Each institution with 2x10G connecting to layer-2 10GE switches at the 2 Hub  Sites</a:t>
            </a:r>
          </a:p>
          <a:p>
            <a:pPr eaLnBrk="1" hangingPunct="1"/>
            <a:r>
              <a:rPr lang="en-US" altLang="zh-TW" sz="2800" dirty="0"/>
              <a:t>5x10G &amp; 3xGE between the 2 Hub Sites</a:t>
            </a:r>
          </a:p>
          <a:p>
            <a:pPr eaLnBrk="1" hangingPunct="1">
              <a:buNone/>
            </a:pPr>
            <a:endParaRPr lang="en-US" altLang="zh-TW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762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Optical HARNET</a:t>
            </a:r>
            <a:endParaRPr lang="zh-TW" altLang="en-US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Based on ADVA multi-degree ROADM optical technology, up to 40 Lambdas (only used 17)</a:t>
            </a:r>
          </a:p>
          <a:p>
            <a:pPr eaLnBrk="1" hangingPunct="1"/>
            <a:r>
              <a:rPr lang="en-US" altLang="zh-TW" sz="2400" dirty="0"/>
              <a:t>Multi-ring topology to allow high fault tolerance and high flexibility for connecting new nodes and incremental upgrades</a:t>
            </a:r>
          </a:p>
          <a:p>
            <a:pPr eaLnBrk="1" hangingPunct="1"/>
            <a:r>
              <a:rPr lang="en-US" altLang="zh-TW" sz="2400" dirty="0"/>
              <a:t>Point </a:t>
            </a:r>
            <a:r>
              <a:rPr lang="en-US" altLang="zh-TW" sz="2400" dirty="0"/>
              <a:t>to Point 10G any-to-any is </a:t>
            </a:r>
            <a:r>
              <a:rPr lang="en-US" altLang="zh-TW" sz="2400" dirty="0"/>
              <a:t>possible</a:t>
            </a:r>
          </a:p>
          <a:p>
            <a:pPr eaLnBrk="1" hangingPunct="1"/>
            <a:r>
              <a:rPr lang="en-US" altLang="zh-TW" sz="2400" dirty="0"/>
              <a:t>Unfortunately it is a managed (not owned) DWDM services</a:t>
            </a:r>
          </a:p>
          <a:p>
            <a:pPr eaLnBrk="1" hangingPunct="1"/>
            <a:r>
              <a:rPr lang="en-US" altLang="zh-TW" sz="2400" dirty="0"/>
              <a:t>3-year managed wavelength service contract</a:t>
            </a:r>
          </a:p>
          <a:p>
            <a:pPr eaLnBrk="1" hangingPunct="1">
              <a:buNone/>
            </a:pPr>
            <a:endParaRPr lang="en-US" altLang="zh-TW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Optical HARNET</a:t>
            </a:r>
            <a:endParaRPr lang="zh-TW" altLang="en-US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Palatino Linotype" pitchFamily="18" charset="0"/>
              </a:rPr>
              <a:t> </a:t>
            </a:r>
            <a:endParaRPr lang="zh-TW" altLang="en-US" b="1" dirty="0" smtClean="0">
              <a:latin typeface="Palatino Linotype" pitchFamily="18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Tahoma" pitchFamily="34" charset="0"/>
                <a:cs typeface="Tahoma" pitchFamily="34" charset="0"/>
              </a:rPr>
              <a:t>2 Gbps link to an ISP for International/Commodity Internet</a:t>
            </a:r>
          </a:p>
          <a:p>
            <a:pPr eaLnBrk="1" hangingPunct="1"/>
            <a:r>
              <a:rPr lang="en-US" altLang="zh-TW" sz="2400" dirty="0">
                <a:ea typeface="Tahoma" pitchFamily="34" charset="0"/>
                <a:cs typeface="Tahoma" pitchFamily="34" charset="0"/>
              </a:rPr>
              <a:t>2 Gbps link to HKIX for Local Internet</a:t>
            </a:r>
          </a:p>
          <a:p>
            <a:pPr eaLnBrk="1" hangingPunct="1"/>
            <a:r>
              <a:rPr lang="en-US" altLang="zh-TW" sz="2400" dirty="0">
                <a:ea typeface="Tahoma" pitchFamily="34" charset="0"/>
                <a:cs typeface="Tahoma" pitchFamily="34" charset="0"/>
              </a:rPr>
              <a:t>Collocation connections to NRENs: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155 Mbps link to CERNET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90 Mbps link to TEIN3</a:t>
            </a:r>
          </a:p>
          <a:p>
            <a:r>
              <a:rPr lang="en-US" altLang="zh-TW" sz="2400" dirty="0">
                <a:ea typeface="Tahoma" pitchFamily="34" charset="0"/>
                <a:cs typeface="Tahoma" pitchFamily="34" charset="0"/>
              </a:rPr>
              <a:t>Private Peering via HKIX</a:t>
            </a:r>
          </a:p>
          <a:p>
            <a:pPr lvl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Hurricane Electric, APAN-JP, </a:t>
            </a:r>
            <a:r>
              <a:rPr lang="en-US" altLang="zh-TW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ASGCNet</a:t>
            </a:r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KREONET</a:t>
            </a:r>
          </a:p>
          <a:p>
            <a:pPr lvl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ASNET, TANET, Google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34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HARNET/Internet Connections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7315200" cy="533400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002060"/>
                </a:solidFill>
                <a:latin typeface="Palatino Linotype" pitchFamily="18" charset="0"/>
                <a:ea typeface="新細明體" charset="-120"/>
              </a:rPr>
              <a:t>Commodity Internet Connection</a:t>
            </a:r>
            <a:endParaRPr lang="en-GB" altLang="zh-TW" sz="3200" b="1" dirty="0" smtClean="0">
              <a:solidFill>
                <a:srgbClr val="002060"/>
              </a:solidFill>
              <a:latin typeface="Palatino Linotype" pitchFamily="18" charset="0"/>
              <a:ea typeface="新細明體" charset="-12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altLang="zh-TW" sz="2400" dirty="0"/>
              <a:t>Bandwidth Subscription till 08 March 2012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Currently at 2Gbps; 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Minimum Average at 1.75Gbps (1.2Gbps during last summer break)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Two circuits - Primary at CUHK and Secondary at HKU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100% redundancy; different submarine cables; </a:t>
            </a:r>
          </a:p>
          <a:p>
            <a:r>
              <a:rPr lang="en-US" altLang="zh-TW" sz="2400" dirty="0"/>
              <a:t>Bandwidth after 09 March 2012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Dual Stacks; </a:t>
            </a:r>
            <a:r>
              <a:rPr lang="en-US" altLang="zh-TW" sz="2400" dirty="0">
                <a:latin typeface="Tahoma" pitchFamily="34" charset="0"/>
              </a:rPr>
              <a:t>Full </a:t>
            </a:r>
            <a:r>
              <a:rPr lang="en-US" altLang="zh-TW" sz="2400" dirty="0">
                <a:latin typeface="Tahoma" pitchFamily="34" charset="0"/>
              </a:rPr>
              <a:t>Route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IPv4 </a:t>
            </a:r>
            <a:r>
              <a:rPr lang="en-US" altLang="zh-TW" sz="2400" dirty="0">
                <a:latin typeface="Tahoma" pitchFamily="34" charset="0"/>
              </a:rPr>
              <a:t>– 2Gbps to 4Gbps; IPv6 – 300Mbps to </a:t>
            </a:r>
            <a:r>
              <a:rPr lang="en-US" altLang="zh-TW" sz="2400" dirty="0">
                <a:latin typeface="Tahoma" pitchFamily="34" charset="0"/>
              </a:rPr>
              <a:t>1Gbps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QoS – 95</a:t>
            </a:r>
            <a:r>
              <a:rPr lang="en-US" altLang="zh-TW" sz="2400" dirty="0" smtClean="0">
                <a:latin typeface="Tahoma" pitchFamily="34" charset="0"/>
              </a:rPr>
              <a:t>%</a:t>
            </a:r>
            <a:endParaRPr lang="en-US" altLang="zh-TW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UCC-T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JUCC-TW</Template>
  <TotalTime>1812</TotalTime>
  <Words>835</Words>
  <Application>Microsoft Office PowerPoint</Application>
  <PresentationFormat>On-screen Show (4:3)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JUCC-TW</vt:lpstr>
      <vt:lpstr>Visio</vt:lpstr>
      <vt:lpstr>An Overview of  HARNET Hong Kong Academic &amp; Research Network </vt:lpstr>
      <vt:lpstr>HARNET</vt:lpstr>
      <vt:lpstr>PowerPoint Presentation</vt:lpstr>
      <vt:lpstr>HARNET as of Today</vt:lpstr>
      <vt:lpstr>Optical HARNET</vt:lpstr>
      <vt:lpstr>Optical HARNET</vt:lpstr>
      <vt:lpstr>Optical HARNET</vt:lpstr>
      <vt:lpstr> </vt:lpstr>
      <vt:lpstr>Commodity Internet Connection</vt:lpstr>
      <vt:lpstr>HARNET Internet B/W Growth since Year 2000</vt:lpstr>
      <vt:lpstr>Collaboration over HARNET</vt:lpstr>
      <vt:lpstr>Collaboration over HARNET</vt:lpstr>
      <vt:lpstr>Collaboration over HARNET – Universities Wi-Fi</vt:lpstr>
      <vt:lpstr>Collaboration over HARNET – Universities Wi-Fi</vt:lpstr>
      <vt:lpstr>Future Collaborations / Projects</vt:lpstr>
      <vt:lpstr>Thank You</vt:lpstr>
      <vt:lpstr>What is JUCC ?</vt:lpstr>
      <vt:lpstr>JUCC Members</vt:lpstr>
      <vt:lpstr>JUCC Members</vt:lpstr>
      <vt:lpstr>Working Groups</vt:lpstr>
      <vt:lpstr>Current Services and Activities</vt:lpstr>
      <vt:lpstr>Additional Information</vt:lpstr>
      <vt:lpstr>Missions of JUCC</vt:lpstr>
      <vt:lpstr>Visions of JUCC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JUCC</dc:title>
  <dc:creator>Philip Leung</dc:creator>
  <cp:lastModifiedBy>David</cp:lastModifiedBy>
  <cp:revision>79</cp:revision>
  <dcterms:created xsi:type="dcterms:W3CDTF">2009-09-19T21:08:25Z</dcterms:created>
  <dcterms:modified xsi:type="dcterms:W3CDTF">2012-01-18T03:09:29Z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TC010197761033</vt:lpwstr>
  </property>
</Properties>
</file>